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0EA"/>
    <a:srgbClr val="F8AD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07"/>
    <p:restoredTop sz="96405"/>
  </p:normalViewPr>
  <p:slideViewPr>
    <p:cSldViewPr snapToGrid="0" snapToObjects="1">
      <p:cViewPr>
        <p:scale>
          <a:sx n="114" d="100"/>
          <a:sy n="114" d="100"/>
        </p:scale>
        <p:origin x="-1512" y="144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9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8" y="3970582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80" indent="0" algn="ctr">
              <a:buNone/>
              <a:defRPr sz="2205"/>
            </a:lvl2pPr>
            <a:lvl3pPr marL="1007959" indent="0" algn="ctr">
              <a:buNone/>
              <a:defRPr sz="1984"/>
            </a:lvl3pPr>
            <a:lvl4pPr marL="1511939" indent="0" algn="ctr">
              <a:buNone/>
              <a:defRPr sz="1764"/>
            </a:lvl4pPr>
            <a:lvl5pPr marL="2015919" indent="0" algn="ctr">
              <a:buNone/>
              <a:defRPr sz="1764"/>
            </a:lvl5pPr>
            <a:lvl6pPr marL="2519899" indent="0" algn="ctr">
              <a:buNone/>
              <a:defRPr sz="1764"/>
            </a:lvl6pPr>
            <a:lvl7pPr marL="3023878" indent="0" algn="ctr">
              <a:buNone/>
              <a:defRPr sz="1764"/>
            </a:lvl7pPr>
            <a:lvl8pPr marL="3527858" indent="0" algn="ctr">
              <a:buNone/>
              <a:defRPr sz="1764"/>
            </a:lvl8pPr>
            <a:lvl9pPr marL="4031837" indent="0" algn="ctr">
              <a:buNone/>
              <a:defRPr sz="1764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5D18-AAAA-4A4D-8180-466ADAD251D6}" type="datetimeFigureOut">
              <a:rPr lang="it-IT" smtClean="0"/>
              <a:t>05/05/2022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CC18-A90F-1140-8626-326702B154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995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5D18-AAAA-4A4D-8180-466ADAD251D6}" type="datetimeFigureOut">
              <a:rPr lang="it-IT" smtClean="0"/>
              <a:t>05/05/2022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CC18-A90F-1140-8626-326702B154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450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5"/>
            <a:ext cx="2305422" cy="640647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5"/>
            <a:ext cx="6782619" cy="640647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5D18-AAAA-4A4D-8180-466ADAD251D6}" type="datetimeFigureOut">
              <a:rPr lang="it-IT" smtClean="0"/>
              <a:t>05/05/2022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CC18-A90F-1140-8626-326702B154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43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5D18-AAAA-4A4D-8180-466ADAD251D6}" type="datetimeFigureOut">
              <a:rPr lang="it-IT" smtClean="0"/>
              <a:t>05/05/2022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CC18-A90F-1140-8626-326702B154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186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5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5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8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59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3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91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9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7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837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5D18-AAAA-4A4D-8180-466ADAD251D6}" type="datetimeFigureOut">
              <a:rPr lang="it-IT" smtClean="0"/>
              <a:t>05/05/2022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CC18-A90F-1140-8626-326702B154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386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3" y="2012414"/>
            <a:ext cx="4544021" cy="47965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1" y="2012414"/>
            <a:ext cx="4544021" cy="47965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5D18-AAAA-4A4D-8180-466ADAD251D6}" type="datetimeFigureOut">
              <a:rPr lang="it-IT" smtClean="0"/>
              <a:t>05/05/2022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CC18-A90F-1140-8626-326702B154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211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402484"/>
            <a:ext cx="9221689" cy="146118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8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80" indent="0">
              <a:buNone/>
              <a:defRPr sz="2205" b="1"/>
            </a:lvl2pPr>
            <a:lvl3pPr marL="1007959" indent="0">
              <a:buNone/>
              <a:defRPr sz="1984" b="1"/>
            </a:lvl3pPr>
            <a:lvl4pPr marL="1511939" indent="0">
              <a:buNone/>
              <a:defRPr sz="1764" b="1"/>
            </a:lvl4pPr>
            <a:lvl5pPr marL="2015919" indent="0">
              <a:buNone/>
              <a:defRPr sz="1764" b="1"/>
            </a:lvl5pPr>
            <a:lvl6pPr marL="2519899" indent="0">
              <a:buNone/>
              <a:defRPr sz="1764" b="1"/>
            </a:lvl6pPr>
            <a:lvl7pPr marL="3023878" indent="0">
              <a:buNone/>
              <a:defRPr sz="1764" b="1"/>
            </a:lvl7pPr>
            <a:lvl8pPr marL="3527858" indent="0">
              <a:buNone/>
              <a:defRPr sz="1764" b="1"/>
            </a:lvl8pPr>
            <a:lvl9pPr marL="4031837" indent="0">
              <a:buNone/>
              <a:defRPr sz="1764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8" cy="40615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2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80" indent="0">
              <a:buNone/>
              <a:defRPr sz="2205" b="1"/>
            </a:lvl2pPr>
            <a:lvl3pPr marL="1007959" indent="0">
              <a:buNone/>
              <a:defRPr sz="1984" b="1"/>
            </a:lvl3pPr>
            <a:lvl4pPr marL="1511939" indent="0">
              <a:buNone/>
              <a:defRPr sz="1764" b="1"/>
            </a:lvl4pPr>
            <a:lvl5pPr marL="2015919" indent="0">
              <a:buNone/>
              <a:defRPr sz="1764" b="1"/>
            </a:lvl5pPr>
            <a:lvl6pPr marL="2519899" indent="0">
              <a:buNone/>
              <a:defRPr sz="1764" b="1"/>
            </a:lvl6pPr>
            <a:lvl7pPr marL="3023878" indent="0">
              <a:buNone/>
              <a:defRPr sz="1764" b="1"/>
            </a:lvl7pPr>
            <a:lvl8pPr marL="3527858" indent="0">
              <a:buNone/>
              <a:defRPr sz="1764" b="1"/>
            </a:lvl8pPr>
            <a:lvl9pPr marL="4031837" indent="0">
              <a:buNone/>
              <a:defRPr sz="1764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2" y="2761381"/>
            <a:ext cx="4545413" cy="40615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5D18-AAAA-4A4D-8180-466ADAD251D6}" type="datetimeFigureOut">
              <a:rPr lang="it-IT" smtClean="0"/>
              <a:t>05/05/2022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CC18-A90F-1140-8626-326702B154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9585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5D18-AAAA-4A4D-8180-466ADAD251D6}" type="datetimeFigureOut">
              <a:rPr lang="it-IT" smtClean="0"/>
              <a:t>05/05/2022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CC18-A90F-1140-8626-326702B154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2928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5D18-AAAA-4A4D-8180-466ADAD251D6}" type="datetimeFigureOut">
              <a:rPr lang="it-IT" smtClean="0"/>
              <a:t>05/05/2022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CC18-A90F-1140-8626-326702B154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133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4" y="1088457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80" indent="0">
              <a:buNone/>
              <a:defRPr sz="1543"/>
            </a:lvl2pPr>
            <a:lvl3pPr marL="1007959" indent="0">
              <a:buNone/>
              <a:defRPr sz="1323"/>
            </a:lvl3pPr>
            <a:lvl4pPr marL="1511939" indent="0">
              <a:buNone/>
              <a:defRPr sz="1102"/>
            </a:lvl4pPr>
            <a:lvl5pPr marL="2015919" indent="0">
              <a:buNone/>
              <a:defRPr sz="1102"/>
            </a:lvl5pPr>
            <a:lvl6pPr marL="2519899" indent="0">
              <a:buNone/>
              <a:defRPr sz="1102"/>
            </a:lvl6pPr>
            <a:lvl7pPr marL="3023878" indent="0">
              <a:buNone/>
              <a:defRPr sz="1102"/>
            </a:lvl7pPr>
            <a:lvl8pPr marL="3527858" indent="0">
              <a:buNone/>
              <a:defRPr sz="1102"/>
            </a:lvl8pPr>
            <a:lvl9pPr marL="4031837" indent="0">
              <a:buNone/>
              <a:defRPr sz="110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5D18-AAAA-4A4D-8180-466ADAD251D6}" type="datetimeFigureOut">
              <a:rPr lang="it-IT" smtClean="0"/>
              <a:t>05/05/2022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CC18-A90F-1140-8626-326702B154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3333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4" y="1088457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80" indent="0">
              <a:buNone/>
              <a:defRPr sz="3086"/>
            </a:lvl2pPr>
            <a:lvl3pPr marL="1007959" indent="0">
              <a:buNone/>
              <a:defRPr sz="2646"/>
            </a:lvl3pPr>
            <a:lvl4pPr marL="1511939" indent="0">
              <a:buNone/>
              <a:defRPr sz="2205"/>
            </a:lvl4pPr>
            <a:lvl5pPr marL="2015919" indent="0">
              <a:buNone/>
              <a:defRPr sz="2205"/>
            </a:lvl5pPr>
            <a:lvl6pPr marL="2519899" indent="0">
              <a:buNone/>
              <a:defRPr sz="2205"/>
            </a:lvl6pPr>
            <a:lvl7pPr marL="3023878" indent="0">
              <a:buNone/>
              <a:defRPr sz="2205"/>
            </a:lvl7pPr>
            <a:lvl8pPr marL="3527858" indent="0">
              <a:buNone/>
              <a:defRPr sz="2205"/>
            </a:lvl8pPr>
            <a:lvl9pPr marL="4031837" indent="0">
              <a:buNone/>
              <a:defRPr sz="220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80" indent="0">
              <a:buNone/>
              <a:defRPr sz="1543"/>
            </a:lvl2pPr>
            <a:lvl3pPr marL="1007959" indent="0">
              <a:buNone/>
              <a:defRPr sz="1323"/>
            </a:lvl3pPr>
            <a:lvl4pPr marL="1511939" indent="0">
              <a:buNone/>
              <a:defRPr sz="1102"/>
            </a:lvl4pPr>
            <a:lvl5pPr marL="2015919" indent="0">
              <a:buNone/>
              <a:defRPr sz="1102"/>
            </a:lvl5pPr>
            <a:lvl6pPr marL="2519899" indent="0">
              <a:buNone/>
              <a:defRPr sz="1102"/>
            </a:lvl6pPr>
            <a:lvl7pPr marL="3023878" indent="0">
              <a:buNone/>
              <a:defRPr sz="1102"/>
            </a:lvl7pPr>
            <a:lvl8pPr marL="3527858" indent="0">
              <a:buNone/>
              <a:defRPr sz="1102"/>
            </a:lvl8pPr>
            <a:lvl9pPr marL="4031837" indent="0">
              <a:buNone/>
              <a:defRPr sz="110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5D18-AAAA-4A4D-8180-466ADAD251D6}" type="datetimeFigureOut">
              <a:rPr lang="it-IT" smtClean="0"/>
              <a:t>05/05/2022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CC18-A90F-1140-8626-326702B154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978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3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3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2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D5D18-AAAA-4A4D-8180-466ADAD251D6}" type="datetimeFigureOut">
              <a:rPr lang="it-IT" smtClean="0"/>
              <a:t>05/05/2022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4" y="7006702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2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1CC18-A90F-1140-8626-326702B154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05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59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90" indent="-251990" algn="l" defTabSz="1007959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70" indent="-251990" algn="l" defTabSz="100795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49" indent="-251990" algn="l" defTabSz="100795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29" indent="-251990" algn="l" defTabSz="100795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909" indent="-251990" algn="l" defTabSz="100795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88" indent="-251990" algn="l" defTabSz="100795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68" indent="-251990" algn="l" defTabSz="100795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848" indent="-251990" algn="l" defTabSz="100795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828" indent="-251990" algn="l" defTabSz="100795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5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80" algn="l" defTabSz="100795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59" algn="l" defTabSz="100795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9" algn="l" defTabSz="100795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919" algn="l" defTabSz="100795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99" algn="l" defTabSz="100795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78" algn="l" defTabSz="100795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58" algn="l" defTabSz="100795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837" algn="l" defTabSz="100795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tiff"/><Relationship Id="rId10" Type="http://schemas.openxmlformats.org/officeDocument/2006/relationships/image" Target="../media/image6.png"/><Relationship Id="rId4" Type="http://schemas.openxmlformats.org/officeDocument/2006/relationships/image" Target="../media/image2.emf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tangolo 35">
            <a:extLst>
              <a:ext uri="{FF2B5EF4-FFF2-40B4-BE49-F238E27FC236}">
                <a16:creationId xmlns="" xmlns:a16="http://schemas.microsoft.com/office/drawing/2014/main" id="{B3F8C432-0241-4A1C-A074-6B57179C440D}"/>
              </a:ext>
            </a:extLst>
          </p:cNvPr>
          <p:cNvSpPr/>
          <p:nvPr/>
        </p:nvSpPr>
        <p:spPr>
          <a:xfrm>
            <a:off x="3230004" y="1"/>
            <a:ext cx="3818314" cy="4396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="" xmlns:a16="http://schemas.microsoft.com/office/drawing/2014/main" id="{C5803786-0ACD-4AAE-A9ED-9FCB2CE9B74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3975701"/>
            <a:ext cx="10691813" cy="3519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0E28F28C-C4DC-684A-8E4D-F90BD9ED4C2D}"/>
              </a:ext>
            </a:extLst>
          </p:cNvPr>
          <p:cNvSpPr txBox="1"/>
          <p:nvPr/>
        </p:nvSpPr>
        <p:spPr>
          <a:xfrm>
            <a:off x="3800750" y="723732"/>
            <a:ext cx="3334480" cy="1000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301" b="1" dirty="0">
                <a:solidFill>
                  <a:schemeClr val="accent1">
                    <a:lumMod val="50000"/>
                  </a:schemeClr>
                </a:solidFill>
              </a:rPr>
              <a:t>PER MAGGIORI INFORMAZIONI</a:t>
            </a:r>
            <a:endParaRPr lang="it-IT" sz="130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it-IT" sz="1301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it-IT" sz="1301" b="1" cap="all" dirty="0">
              <a:solidFill>
                <a:srgbClr val="2240EA"/>
              </a:solidFill>
            </a:endParaRPr>
          </a:p>
          <a:p>
            <a:endParaRPr lang="it-IT" sz="130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130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</p:txBody>
      </p:sp>
      <p:sp>
        <p:nvSpPr>
          <p:cNvPr id="21" name="Titolo 1">
            <a:extLst>
              <a:ext uri="{FF2B5EF4-FFF2-40B4-BE49-F238E27FC236}">
                <a16:creationId xmlns="" xmlns:a16="http://schemas.microsoft.com/office/drawing/2014/main" id="{10230F52-4FA0-944E-A2F6-FDDB11EB4799}"/>
              </a:ext>
            </a:extLst>
          </p:cNvPr>
          <p:cNvSpPr txBox="1">
            <a:spLocks/>
          </p:cNvSpPr>
          <p:nvPr/>
        </p:nvSpPr>
        <p:spPr>
          <a:xfrm>
            <a:off x="3921070" y="2054353"/>
            <a:ext cx="2974848" cy="129844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7" name="Immagine 36">
            <a:extLst>
              <a:ext uri="{FF2B5EF4-FFF2-40B4-BE49-F238E27FC236}">
                <a16:creationId xmlns="" xmlns:a16="http://schemas.microsoft.com/office/drawing/2014/main" id="{E35DA252-6B68-AD45-AF4A-7F502D82C5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585"/>
          <a:stretch/>
        </p:blipFill>
        <p:spPr>
          <a:xfrm>
            <a:off x="1090099" y="4427902"/>
            <a:ext cx="599955" cy="61549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8EF8C794-5AFF-224D-80E1-19B32D94AC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0361" y="6415533"/>
            <a:ext cx="762813" cy="762813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="" xmlns:a16="http://schemas.microsoft.com/office/drawing/2014/main" id="{407E2B9C-DAB0-4317-8574-F01F5B014A08}"/>
              </a:ext>
            </a:extLst>
          </p:cNvPr>
          <p:cNvSpPr txBox="1"/>
          <p:nvPr/>
        </p:nvSpPr>
        <p:spPr>
          <a:xfrm>
            <a:off x="4789124" y="3290054"/>
            <a:ext cx="5407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38" name="CasellaDiTesto 37">
            <a:extLst>
              <a:ext uri="{FF2B5EF4-FFF2-40B4-BE49-F238E27FC236}">
                <a16:creationId xmlns="" xmlns:a16="http://schemas.microsoft.com/office/drawing/2014/main" id="{B80F69C1-5A74-41B9-9AD2-226B4C053175}"/>
              </a:ext>
            </a:extLst>
          </p:cNvPr>
          <p:cNvSpPr txBox="1"/>
          <p:nvPr/>
        </p:nvSpPr>
        <p:spPr>
          <a:xfrm>
            <a:off x="6095557" y="1546424"/>
            <a:ext cx="544021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500" b="1" cap="all" dirty="0">
                <a:solidFill>
                  <a:schemeClr val="accent1">
                    <a:lumMod val="50000"/>
                  </a:schemeClr>
                </a:solidFill>
              </a:rPr>
              <a:t>Sportello telematico </a:t>
            </a:r>
          </a:p>
          <a:p>
            <a:pPr algn="ctr"/>
            <a:r>
              <a:rPr lang="it-IT" sz="2500" b="1" cap="all" dirty="0">
                <a:solidFill>
                  <a:schemeClr val="accent1">
                    <a:lumMod val="50000"/>
                  </a:schemeClr>
                </a:solidFill>
              </a:rPr>
              <a:t>polifunzionale</a:t>
            </a:r>
          </a:p>
        </p:txBody>
      </p:sp>
      <p:pic>
        <p:nvPicPr>
          <p:cNvPr id="34" name="Immagine 33">
            <a:extLst>
              <a:ext uri="{FF2B5EF4-FFF2-40B4-BE49-F238E27FC236}">
                <a16:creationId xmlns="" xmlns:a16="http://schemas.microsoft.com/office/drawing/2014/main" id="{F0AE270B-7858-4471-B75F-66EB85E06F9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34" b="70939" l="19255" r="85745">
                        <a14:foregroundMark x1="30745" y1="37817" x2="53191" y2="41371"/>
                        <a14:foregroundMark x1="28936" y1="36421" x2="61170" y2="36802"/>
                        <a14:foregroundMark x1="64574" y1="35660" x2="66383" y2="47716"/>
                        <a14:foregroundMark x1="25745" y1="70178" x2="47340" y2="69289"/>
                        <a14:foregroundMark x1="47340" y1="69289" x2="57660" y2="69289"/>
                        <a14:foregroundMark x1="30532" y1="41117" x2="41383" y2="59645"/>
                        <a14:foregroundMark x1="40957" y1="43655" x2="53191" y2="44670"/>
                        <a14:foregroundMark x1="25638" y1="36675" x2="44681" y2="36675"/>
                        <a14:foregroundMark x1="44681" y1="36675" x2="61915" y2="36421"/>
                        <a14:foregroundMark x1="61915" y1="36421" x2="63617" y2="36421"/>
                        <a14:foregroundMark x1="25000" y1="35914" x2="27766" y2="35660"/>
                        <a14:foregroundMark x1="24787" y1="38452" x2="26170" y2="44797"/>
                        <a14:foregroundMark x1="67660" y1="38325" x2="68723" y2="53680"/>
                        <a14:foregroundMark x1="68723" y1="53680" x2="68723" y2="53680"/>
                        <a14:foregroundMark x1="75745" y1="25635" x2="78830" y2="47462"/>
                        <a14:foregroundMark x1="73723" y1="30964" x2="75213" y2="58376"/>
                        <a14:foregroundMark x1="67447" y1="17259" x2="68936" y2="34137"/>
                        <a14:foregroundMark x1="66915" y1="11802" x2="73830" y2="11802"/>
                        <a14:foregroundMark x1="67447" y1="13579" x2="74149" y2="16244"/>
                        <a14:foregroundMark x1="75426" y1="13579" x2="78830" y2="29315"/>
                        <a14:foregroundMark x1="81702" y1="19162" x2="85745" y2="42766"/>
                        <a14:foregroundMark x1="68723" y1="7360" x2="74468" y2="8756"/>
                        <a14:foregroundMark x1="84894" y1="14086" x2="84787" y2="18020"/>
                        <a14:foregroundMark x1="55957" y1="39086" x2="60532" y2="41244"/>
                        <a14:foregroundMark x1="25213" y1="70305" x2="31809" y2="69924"/>
                        <a14:foregroundMark x1="31277" y1="52792" x2="54787" y2="59391"/>
                        <a14:foregroundMark x1="44894" y1="45812" x2="57660" y2="59137"/>
                        <a14:foregroundMark x1="36170" y1="70558" x2="42340" y2="70305"/>
                        <a14:foregroundMark x1="20532" y1="70812" x2="66170" y2="70812"/>
                        <a14:foregroundMark x1="66170" y1="70812" x2="72021" y2="70812"/>
                        <a14:foregroundMark x1="19255" y1="70685" x2="22128" y2="70939"/>
                      </a14:backgroundRemoval>
                    </a14:imgEffect>
                  </a14:imgLayer>
                </a14:imgProps>
              </a:ext>
            </a:extLst>
          </a:blip>
          <a:srcRect l="17110" t="4265" r="10050" b="24237"/>
          <a:stretch/>
        </p:blipFill>
        <p:spPr>
          <a:xfrm>
            <a:off x="7218885" y="2412759"/>
            <a:ext cx="3428292" cy="2820999"/>
          </a:xfrm>
          <a:prstGeom prst="rect">
            <a:avLst/>
          </a:prstGeom>
        </p:spPr>
      </p:pic>
      <p:pic>
        <p:nvPicPr>
          <p:cNvPr id="45" name="Immagine 44">
            <a:extLst>
              <a:ext uri="{FF2B5EF4-FFF2-40B4-BE49-F238E27FC236}">
                <a16:creationId xmlns="" xmlns:a16="http://schemas.microsoft.com/office/drawing/2014/main" id="{B9A58537-E4CA-4A28-90EC-1F2D0AA6B5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6799" y="6282285"/>
            <a:ext cx="1236134" cy="1236134"/>
          </a:xfrm>
          <a:prstGeom prst="rect">
            <a:avLst/>
          </a:prstGeom>
        </p:spPr>
      </p:pic>
      <p:sp>
        <p:nvSpPr>
          <p:cNvPr id="49" name="CasellaDiTesto 48">
            <a:extLst>
              <a:ext uri="{FF2B5EF4-FFF2-40B4-BE49-F238E27FC236}">
                <a16:creationId xmlns="" xmlns:a16="http://schemas.microsoft.com/office/drawing/2014/main" id="{A88B90BA-2CEC-4E01-BC44-E8C63708513F}"/>
              </a:ext>
            </a:extLst>
          </p:cNvPr>
          <p:cNvSpPr txBox="1"/>
          <p:nvPr/>
        </p:nvSpPr>
        <p:spPr>
          <a:xfrm>
            <a:off x="546328" y="5076560"/>
            <a:ext cx="3334480" cy="2001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301" dirty="0">
                <a:solidFill>
                  <a:schemeClr val="accent1">
                    <a:lumMod val="50000"/>
                  </a:schemeClr>
                </a:solidFill>
              </a:rPr>
              <a:t>Sportello telematico polifunzionale</a:t>
            </a:r>
          </a:p>
        </p:txBody>
      </p:sp>
      <p:pic>
        <p:nvPicPr>
          <p:cNvPr id="50" name="Immagine 49">
            <a:extLst>
              <a:ext uri="{FF2B5EF4-FFF2-40B4-BE49-F238E27FC236}">
                <a16:creationId xmlns="" xmlns:a16="http://schemas.microsoft.com/office/drawing/2014/main" id="{30A4A006-85AC-4016-91AF-EE7D698A9A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7395" y="4527852"/>
            <a:ext cx="508609" cy="508609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="" xmlns:a16="http://schemas.microsoft.com/office/drawing/2014/main" id="{F5AB7475-652F-4BB1-9387-1838B27F0DD3}"/>
              </a:ext>
            </a:extLst>
          </p:cNvPr>
          <p:cNvSpPr txBox="1"/>
          <p:nvPr/>
        </p:nvSpPr>
        <p:spPr>
          <a:xfrm>
            <a:off x="936786" y="4151580"/>
            <a:ext cx="5786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cap="all" dirty="0">
                <a:solidFill>
                  <a:schemeClr val="accent1">
                    <a:lumMod val="50000"/>
                  </a:schemeClr>
                </a:solidFill>
              </a:rPr>
              <a:t>SEGUICI su: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="" xmlns:a16="http://schemas.microsoft.com/office/drawing/2014/main" id="{476B3921-BE2A-4CA8-BCC4-96ACA39840D2}"/>
              </a:ext>
            </a:extLst>
          </p:cNvPr>
          <p:cNvSpPr txBox="1"/>
          <p:nvPr/>
        </p:nvSpPr>
        <p:spPr>
          <a:xfrm>
            <a:off x="2875845" y="7390179"/>
            <a:ext cx="5751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33" name="CasellaDiTesto 32">
            <a:extLst>
              <a:ext uri="{FF2B5EF4-FFF2-40B4-BE49-F238E27FC236}">
                <a16:creationId xmlns="" xmlns:a16="http://schemas.microsoft.com/office/drawing/2014/main" id="{CE113AC6-253F-4CDB-99E2-3257C756F15E}"/>
              </a:ext>
            </a:extLst>
          </p:cNvPr>
          <p:cNvSpPr txBox="1"/>
          <p:nvPr/>
        </p:nvSpPr>
        <p:spPr>
          <a:xfrm>
            <a:off x="6056924" y="5387428"/>
            <a:ext cx="5752214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Tutte le pratiche online 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="" xmlns:a16="http://schemas.microsoft.com/office/drawing/2014/main" id="{D3CD670D-F6AD-4BAF-A471-AA9CD3BB3EC3}"/>
              </a:ext>
            </a:extLst>
          </p:cNvPr>
          <p:cNvSpPr txBox="1"/>
          <p:nvPr/>
        </p:nvSpPr>
        <p:spPr>
          <a:xfrm>
            <a:off x="7220499" y="5651434"/>
            <a:ext cx="62413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lo sportello telematico!</a:t>
            </a:r>
            <a:endParaRPr lang="it-IT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="" xmlns:a16="http://schemas.microsoft.com/office/drawing/2014/main" id="{F9DB9AF3-F08D-4A7A-922C-0347F0AE2989}"/>
              </a:ext>
            </a:extLst>
          </p:cNvPr>
          <p:cNvSpPr txBox="1"/>
          <p:nvPr/>
        </p:nvSpPr>
        <p:spPr>
          <a:xfrm>
            <a:off x="191327" y="662220"/>
            <a:ext cx="2899878" cy="1042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301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BASTA CARTA E BUROCRAZIA!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30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 sportello telematico è lo strumento adatto a un’amministrazione semplice, digitale e moderna!</a:t>
            </a:r>
          </a:p>
        </p:txBody>
      </p:sp>
      <p:pic>
        <p:nvPicPr>
          <p:cNvPr id="30" name="Immagine 29">
            <a:extLst>
              <a:ext uri="{FF2B5EF4-FFF2-40B4-BE49-F238E27FC236}">
                <a16:creationId xmlns="" xmlns:a16="http://schemas.microsoft.com/office/drawing/2014/main" id="{C3B7B382-9DB5-49D5-93A8-3B4769206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158" y="6433262"/>
            <a:ext cx="762813" cy="762813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="" xmlns:a16="http://schemas.microsoft.com/office/drawing/2014/main" id="{2BBEE698-D6CB-4FA7-9837-EBD46EEE2C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6213" y="6259103"/>
            <a:ext cx="1236134" cy="1236134"/>
          </a:xfrm>
          <a:prstGeom prst="rect">
            <a:avLst/>
          </a:prstGeom>
        </p:spPr>
      </p:pic>
      <p:sp>
        <p:nvSpPr>
          <p:cNvPr id="32" name="CasellaDiTesto 31">
            <a:extLst>
              <a:ext uri="{FF2B5EF4-FFF2-40B4-BE49-F238E27FC236}">
                <a16:creationId xmlns="" xmlns:a16="http://schemas.microsoft.com/office/drawing/2014/main" id="{D4E82015-0AF2-4785-9B12-DD5E2B9D0BC2}"/>
              </a:ext>
            </a:extLst>
          </p:cNvPr>
          <p:cNvSpPr txBox="1"/>
          <p:nvPr/>
        </p:nvSpPr>
        <p:spPr>
          <a:xfrm>
            <a:off x="3710014" y="980784"/>
            <a:ext cx="6747164" cy="292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301" dirty="0">
                <a:solidFill>
                  <a:schemeClr val="accent1">
                    <a:lumMod val="50000"/>
                  </a:schemeClr>
                </a:solidFill>
              </a:rPr>
              <a:t>Visita il sito:</a:t>
            </a:r>
            <a:r>
              <a:rPr lang="it-IT" sz="1301" b="1" dirty="0">
                <a:solidFill>
                  <a:schemeClr val="accent1">
                    <a:lumMod val="50000"/>
                  </a:schemeClr>
                </a:solidFill>
              </a:rPr>
              <a:t> www.globogis.it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="" xmlns:a16="http://schemas.microsoft.com/office/drawing/2014/main" id="{377D731C-E7DE-47A0-9A73-4E16528F7C6D}"/>
              </a:ext>
            </a:extLst>
          </p:cNvPr>
          <p:cNvSpPr txBox="1"/>
          <p:nvPr/>
        </p:nvSpPr>
        <p:spPr>
          <a:xfrm>
            <a:off x="-420156" y="3082871"/>
            <a:ext cx="398425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LO SPORTELLO TELEMATICO è ATTIVO</a:t>
            </a:r>
          </a:p>
          <a:p>
            <a:pPr algn="ctr"/>
            <a:r>
              <a:rPr lang="it-IT" sz="1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5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7 GIORNI SU 7</a:t>
            </a:r>
            <a:r>
              <a:rPr lang="it-IT" sz="1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15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24 ORE SU 24</a:t>
            </a:r>
            <a:r>
              <a:rPr lang="it-IT" sz="1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!</a:t>
            </a:r>
            <a:endParaRPr lang="it-IT" sz="1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="" xmlns:a16="http://schemas.microsoft.com/office/drawing/2014/main" id="{09C7A0AC-6BAC-4F9F-AF00-F1E4DA478BCD}"/>
              </a:ext>
            </a:extLst>
          </p:cNvPr>
          <p:cNvSpPr txBox="1"/>
          <p:nvPr/>
        </p:nvSpPr>
        <p:spPr>
          <a:xfrm>
            <a:off x="7979620" y="1173991"/>
            <a:ext cx="19068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/>
              <a:t>Comune di Corciano</a:t>
            </a:r>
          </a:p>
        </p:txBody>
      </p:sp>
      <p:pic>
        <p:nvPicPr>
          <p:cNvPr id="41" name="Immagine 40">
            <a:extLst>
              <a:ext uri="{FF2B5EF4-FFF2-40B4-BE49-F238E27FC236}">
                <a16:creationId xmlns="" xmlns:a16="http://schemas.microsoft.com/office/drawing/2014/main" id="{9C19F3BB-8A59-4365-BD06-EE2268F77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6126" y="6403735"/>
            <a:ext cx="762813" cy="762813"/>
          </a:xfrm>
          <a:prstGeom prst="rect">
            <a:avLst/>
          </a:prstGeom>
        </p:spPr>
      </p:pic>
      <p:pic>
        <p:nvPicPr>
          <p:cNvPr id="42" name="Immagine 41">
            <a:extLst>
              <a:ext uri="{FF2B5EF4-FFF2-40B4-BE49-F238E27FC236}">
                <a16:creationId xmlns="" xmlns:a16="http://schemas.microsoft.com/office/drawing/2014/main" id="{1020129E-B4DD-43AD-8F69-057A2DD192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66826" y="6256280"/>
            <a:ext cx="1236134" cy="123613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7B18EDD4-8BA1-4435-A11B-386A17EFD6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86076" y="145341"/>
            <a:ext cx="1273469" cy="10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5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1">
            <a:extLst>
              <a:ext uri="{FF2B5EF4-FFF2-40B4-BE49-F238E27FC236}">
                <a16:creationId xmlns="" xmlns:a16="http://schemas.microsoft.com/office/drawing/2014/main" id="{10230F52-4FA0-944E-A2F6-FDDB11EB4799}"/>
              </a:ext>
            </a:extLst>
          </p:cNvPr>
          <p:cNvSpPr txBox="1">
            <a:spLocks/>
          </p:cNvSpPr>
          <p:nvPr/>
        </p:nvSpPr>
        <p:spPr>
          <a:xfrm>
            <a:off x="3921070" y="2054353"/>
            <a:ext cx="2974848" cy="129844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="" xmlns:a16="http://schemas.microsoft.com/office/drawing/2014/main" id="{B3F4AB77-2FB1-4435-8399-8EC51A469E95}"/>
              </a:ext>
            </a:extLst>
          </p:cNvPr>
          <p:cNvSpPr txBox="1"/>
          <p:nvPr/>
        </p:nvSpPr>
        <p:spPr>
          <a:xfrm>
            <a:off x="87483" y="566746"/>
            <a:ext cx="3338407" cy="6938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6" indent="-342906" algn="just">
              <a:lnSpc>
                <a:spcPct val="107000"/>
              </a:lnSpc>
              <a:buFont typeface="+mj-lt"/>
              <a:buAutoNum type="arabicPeriod"/>
            </a:pPr>
            <a:r>
              <a:rPr lang="it-IT" sz="1301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accedi</a:t>
            </a:r>
            <a:r>
              <a:rPr lang="it-IT" sz="130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alla home page dello «Sportello telematico»</a:t>
            </a:r>
          </a:p>
          <a:p>
            <a:pPr marL="342906" indent="-342906" algn="just">
              <a:lnSpc>
                <a:spcPct val="107000"/>
              </a:lnSpc>
              <a:buFont typeface="+mj-lt"/>
              <a:buAutoNum type="arabicPeriod"/>
            </a:pPr>
            <a:endParaRPr lang="it-IT" sz="130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6" indent="-342906" algn="just">
              <a:lnSpc>
                <a:spcPct val="107000"/>
              </a:lnSpc>
              <a:buFont typeface="+mj-lt"/>
              <a:buAutoNum type="arabicPeriod"/>
            </a:pPr>
            <a:r>
              <a:rPr lang="it-IT" sz="1301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autenticati </a:t>
            </a:r>
            <a:r>
              <a:rPr lang="it-IT" sz="130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le tue credenziali SPID, oppure Carta d’identità elettronica (CIE) o Carta Nazionale dei Servizi (CNS) con il relativo PIN e un lettore smart-card.</a:t>
            </a:r>
          </a:p>
          <a:p>
            <a:pPr algn="just">
              <a:lnSpc>
                <a:spcPct val="107000"/>
              </a:lnSpc>
            </a:pPr>
            <a:endParaRPr lang="it-IT" sz="130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6" indent="-342906" algn="just">
              <a:lnSpc>
                <a:spcPct val="107000"/>
              </a:lnSpc>
              <a:buFont typeface="+mj-lt"/>
              <a:buAutoNum type="arabicPeriod"/>
            </a:pPr>
            <a:endParaRPr lang="it-IT" sz="130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</a:pPr>
            <a:endParaRPr lang="it-IT" sz="130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6" indent="-342906" algn="just">
              <a:lnSpc>
                <a:spcPct val="107000"/>
              </a:lnSpc>
              <a:buFont typeface="+mj-lt"/>
              <a:buAutoNum type="arabicPeriod"/>
            </a:pPr>
            <a:endParaRPr lang="it-IT" sz="130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6" indent="-342906" algn="just">
              <a:lnSpc>
                <a:spcPct val="107000"/>
              </a:lnSpc>
              <a:buFont typeface="+mj-lt"/>
              <a:buAutoNum type="arabicPeriod"/>
            </a:pPr>
            <a:r>
              <a:rPr lang="it-IT" sz="1301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scegli </a:t>
            </a:r>
            <a:r>
              <a:rPr lang="it-IT" sz="130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tipo di pratica che vuoi presentare cliccando su uno dei bottoni telematici o scegliendo dai menù</a:t>
            </a:r>
          </a:p>
          <a:p>
            <a:pPr marL="342906" indent="-342906" algn="just">
              <a:lnSpc>
                <a:spcPct val="107000"/>
              </a:lnSpc>
              <a:buFont typeface="+mj-lt"/>
              <a:buAutoNum type="arabicPeriod"/>
            </a:pPr>
            <a:endParaRPr lang="it-IT" sz="130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6" indent="-342906" algn="just">
              <a:lnSpc>
                <a:spcPct val="107000"/>
              </a:lnSpc>
              <a:buFont typeface="+mj-lt"/>
              <a:buAutoNum type="arabicPeriod"/>
            </a:pPr>
            <a:r>
              <a:rPr lang="it-IT" sz="1301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seleziona </a:t>
            </a:r>
            <a:r>
              <a:rPr lang="it-IT" sz="130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l’istanza corretta e consulta la scheda del procedimento che contiene tutte le informazioni sull’istanza e sulla documentazione da allegare</a:t>
            </a:r>
          </a:p>
          <a:p>
            <a:pPr marL="342906" indent="-342906" algn="just">
              <a:lnSpc>
                <a:spcPct val="107000"/>
              </a:lnSpc>
              <a:buFont typeface="+mj-lt"/>
              <a:buAutoNum type="arabicPeriod"/>
            </a:pPr>
            <a:endParaRPr lang="it-IT" sz="130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6" indent="-342906" algn="just">
              <a:lnSpc>
                <a:spcPct val="107000"/>
              </a:lnSpc>
              <a:buFont typeface="+mj-lt"/>
              <a:buAutoNum type="arabicPeriod"/>
            </a:pPr>
            <a:r>
              <a:rPr lang="it-IT" sz="1301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compila </a:t>
            </a:r>
            <a:r>
              <a:rPr lang="it-IT" sz="130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e, se richiesto, firma elettronicamente il modulo telematico</a:t>
            </a:r>
          </a:p>
          <a:p>
            <a:pPr marL="342906" indent="-342906" algn="just">
              <a:lnSpc>
                <a:spcPct val="107000"/>
              </a:lnSpc>
              <a:buFont typeface="+mj-lt"/>
              <a:buAutoNum type="arabicPeriod"/>
            </a:pPr>
            <a:endParaRPr lang="it-IT" sz="130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6" indent="-342906" algn="just">
              <a:lnSpc>
                <a:spcPct val="107000"/>
              </a:lnSpc>
              <a:buFont typeface="+mj-lt"/>
              <a:buAutoNum type="arabicPeriod"/>
            </a:pPr>
            <a:r>
              <a:rPr lang="it-IT" sz="130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 sportello ti </a:t>
            </a:r>
            <a:r>
              <a:rPr lang="it-IT" sz="1301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guiderà </a:t>
            </a:r>
            <a:r>
              <a:rPr lang="it-IT" sz="130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ogni passo: la guida sulla destra ti comunicherà se manca qualcosa (un allegato o una firma su un documento) oppure se l’istanza è completa.</a:t>
            </a:r>
          </a:p>
          <a:p>
            <a:pPr marL="342906" indent="-342906" algn="just">
              <a:lnSpc>
                <a:spcPct val="107000"/>
              </a:lnSpc>
              <a:buFont typeface="+mj-lt"/>
              <a:buAutoNum type="arabicPeriod"/>
            </a:pPr>
            <a:endParaRPr lang="it-IT" sz="130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30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PRATICA PRESENTATA ON-LINE SOSTITUISCE DEFINITIVAMENTE QUELLA CARTACEA E HA LO STESSO VALORE LEGALE!</a:t>
            </a:r>
            <a:endParaRPr lang="it-IT" sz="130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Immagine 26" descr="Immagine che contiene testo, clipart&#10;&#10;Descrizione generata automaticamente">
            <a:extLst>
              <a:ext uri="{FF2B5EF4-FFF2-40B4-BE49-F238E27FC236}">
                <a16:creationId xmlns="" xmlns:a16="http://schemas.microsoft.com/office/drawing/2014/main" id="{7E411A63-D799-4FC6-8B93-0A71097201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6" t="22445" r="17203" b="22158"/>
          <a:stretch/>
        </p:blipFill>
        <p:spPr bwMode="auto">
          <a:xfrm>
            <a:off x="191328" y="2305819"/>
            <a:ext cx="745796" cy="3977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Immagine 27" descr="Immagine che contiene testo&#10;&#10;Descrizione generata automaticamente">
            <a:extLst>
              <a:ext uri="{FF2B5EF4-FFF2-40B4-BE49-F238E27FC236}">
                <a16:creationId xmlns="" xmlns:a16="http://schemas.microsoft.com/office/drawing/2014/main" id="{F3D72BE3-1202-4A43-81F2-39D51CBD2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09"/>
          <a:stretch/>
        </p:blipFill>
        <p:spPr bwMode="auto">
          <a:xfrm>
            <a:off x="1139378" y="2210948"/>
            <a:ext cx="1200150" cy="746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="" xmlns:a16="http://schemas.microsoft.com/office/drawing/2014/main" id="{9F27FEAE-AF99-45F2-A730-9098817A9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925" y="2249092"/>
            <a:ext cx="968332" cy="593494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="" xmlns:a16="http://schemas.microsoft.com/office/drawing/2014/main" id="{F6C1416D-D33A-4D66-803D-A2D471D73A02}"/>
              </a:ext>
            </a:extLst>
          </p:cNvPr>
          <p:cNvSpPr txBox="1"/>
          <p:nvPr/>
        </p:nvSpPr>
        <p:spPr>
          <a:xfrm>
            <a:off x="-885201" y="231582"/>
            <a:ext cx="5347854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COME SI PRESENTA UNA PRATICA ONLINE?</a:t>
            </a:r>
            <a:endParaRPr lang="it-IT" sz="1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="" xmlns:a16="http://schemas.microsoft.com/office/drawing/2014/main" id="{2925B572-AF70-4C22-82B0-6104EB8CA4E5}"/>
              </a:ext>
            </a:extLst>
          </p:cNvPr>
          <p:cNvSpPr txBox="1"/>
          <p:nvPr/>
        </p:nvSpPr>
        <p:spPr>
          <a:xfrm>
            <a:off x="7316694" y="566745"/>
            <a:ext cx="3287636" cy="479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30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Attraverso lo sportello telematico del </a:t>
            </a:r>
            <a:r>
              <a:rPr lang="it-IT" sz="1301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Comune di Corciano </a:t>
            </a:r>
            <a:r>
              <a:rPr lang="it-IT" sz="130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puoi presentare online le pratiche di:</a:t>
            </a:r>
            <a:endParaRPr lang="it-IT" sz="130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6" indent="-342906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30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servizi demografici</a:t>
            </a:r>
          </a:p>
          <a:p>
            <a:pPr marL="342906" indent="-342906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it-IT" sz="130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6" indent="-342906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30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servizi sociali</a:t>
            </a:r>
          </a:p>
          <a:p>
            <a:pPr marL="342906" indent="-342906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it-IT" sz="130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6" indent="-342906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30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servizi scolastici</a:t>
            </a:r>
          </a:p>
          <a:p>
            <a:pPr marL="342906" indent="-342906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it-IT" sz="130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6" indent="-342906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30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polizia locale</a:t>
            </a:r>
          </a:p>
          <a:p>
            <a:pPr marL="342906" indent="-342906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it-IT" sz="130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6" indent="-342906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30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ambiente</a:t>
            </a:r>
          </a:p>
          <a:p>
            <a:pPr marL="342906" indent="-342906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it-IT" sz="130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6" indent="-342906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30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sport </a:t>
            </a:r>
            <a:r>
              <a:rPr lang="it-IT" sz="130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tempo libero</a:t>
            </a:r>
          </a:p>
          <a:p>
            <a:pPr marL="342906" indent="-342906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it-IT" sz="130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6" indent="-342906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30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cultura</a:t>
            </a:r>
          </a:p>
          <a:p>
            <a:pPr marL="342906" indent="-342906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it-IT" sz="130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6" indent="-342906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30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tributi</a:t>
            </a:r>
          </a:p>
          <a:p>
            <a:pPr marL="342906" indent="-342906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it-IT" sz="130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6" indent="-342906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130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 e molto altro ancora!</a:t>
            </a:r>
          </a:p>
          <a:p>
            <a:pPr marL="342906" indent="-342906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it-IT" sz="130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="" xmlns:a16="http://schemas.microsoft.com/office/drawing/2014/main" id="{0BCE69DD-6ABE-4723-834D-0BD4FD3E8817}"/>
              </a:ext>
            </a:extLst>
          </p:cNvPr>
          <p:cNvSpPr txBox="1"/>
          <p:nvPr/>
        </p:nvSpPr>
        <p:spPr>
          <a:xfrm>
            <a:off x="6267665" y="231582"/>
            <a:ext cx="5347854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COSA CONTIENE LO SPORTELLO TELEMATICO?</a:t>
            </a:r>
            <a:endParaRPr lang="it-IT" sz="1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" name="Immagine 39">
            <a:extLst>
              <a:ext uri="{FF2B5EF4-FFF2-40B4-BE49-F238E27FC236}">
                <a16:creationId xmlns="" xmlns:a16="http://schemas.microsoft.com/office/drawing/2014/main" id="{D12957E6-8F82-423B-A1FE-4EB2F8EA99C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1583898" y="1992631"/>
            <a:ext cx="7504798" cy="3519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Immagine 47">
            <a:extLst>
              <a:ext uri="{FF2B5EF4-FFF2-40B4-BE49-F238E27FC236}">
                <a16:creationId xmlns="" xmlns:a16="http://schemas.microsoft.com/office/drawing/2014/main" id="{E8ADDE3A-E20A-4DF2-8B09-B067EE71BB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4" b="98477" l="745" r="98830">
                        <a14:foregroundMark x1="6915" y1="15482" x2="5957" y2="43782"/>
                        <a14:foregroundMark x1="23298" y1="12056" x2="65000" y2="17132"/>
                        <a14:foregroundMark x1="14894" y1="6472" x2="69894" y2="4695"/>
                        <a14:foregroundMark x1="69894" y1="4695" x2="70213" y2="4569"/>
                        <a14:foregroundMark x1="3085" y1="2919" x2="4362" y2="52030"/>
                        <a14:foregroundMark x1="4362" y1="52030" x2="18617" y2="65863"/>
                        <a14:foregroundMark x1="18617" y1="65863" x2="43298" y2="65863"/>
                        <a14:foregroundMark x1="43298" y1="65863" x2="88830" y2="65102"/>
                        <a14:foregroundMark x1="88830" y1="65102" x2="98830" y2="23223"/>
                        <a14:foregroundMark x1="98830" y1="23223" x2="81170" y2="7868"/>
                        <a14:foregroundMark x1="81170" y1="7868" x2="62340" y2="44036"/>
                        <a14:foregroundMark x1="62340" y1="44036" x2="46489" y2="43909"/>
                        <a14:foregroundMark x1="46489" y1="43909" x2="41915" y2="31980"/>
                        <a14:foregroundMark x1="22340" y1="8503" x2="71809" y2="6472"/>
                        <a14:foregroundMark x1="9468" y1="635" x2="25745" y2="635"/>
                        <a14:foregroundMark x1="25745" y1="635" x2="42021" y2="254"/>
                        <a14:foregroundMark x1="42021" y1="254" x2="42872" y2="254"/>
                        <a14:foregroundMark x1="3723" y1="25381" x2="1431" y2="69519"/>
                        <a14:foregroundMark x1="42921" y1="81960" x2="55426" y2="82741"/>
                        <a14:foregroundMark x1="25296" y1="90215" x2="65638" y2="95305"/>
                        <a14:foregroundMark x1="46064" y1="70558" x2="57632" y2="70715"/>
                        <a14:foregroundMark x1="25880" y1="93165" x2="60851" y2="90228"/>
                        <a14:foregroundMark x1="33191" y1="3807" x2="48511" y2="3807"/>
                        <a14:foregroundMark x1="48511" y1="3807" x2="82660" y2="2157"/>
                        <a14:foregroundMark x1="86915" y1="4949" x2="95213" y2="4949"/>
                        <a14:foregroundMark x1="95532" y1="7741" x2="94574" y2="19036"/>
                        <a14:foregroundMark x1="88511" y1="67766" x2="88489" y2="69567"/>
                        <a14:foregroundMark x1="66915" y1="93020" x2="66915" y2="93020"/>
                        <a14:foregroundMark x1="69894" y1="92513" x2="69894" y2="92513"/>
                        <a14:foregroundMark x1="71702" y1="92893" x2="71702" y2="92893"/>
                        <a14:foregroundMark x1="72553" y1="92640" x2="72553" y2="92640"/>
                        <a14:foregroundMark x1="73830" y1="92766" x2="73830" y2="92766"/>
                        <a14:foregroundMark x1="75927" y1="92665" x2="76277" y2="95051"/>
                        <a14:foregroundMark x1="75000" y1="90228" x2="75000" y2="90228"/>
                        <a14:backgroundMark x1="11383" y1="76396" x2="19468" y2="78046"/>
                        <a14:backgroundMark x1="6596" y1="84264" x2="27128" y2="85914"/>
                        <a14:backgroundMark x1="18511" y1="78807" x2="30957" y2="80330"/>
                        <a14:backgroundMark x1="30957" y1="81472" x2="35532" y2="81980"/>
                        <a14:backgroundMark x1="33511" y1="85406" x2="35851" y2="85406"/>
                        <a14:backgroundMark x1="37766" y1="85406" x2="39681" y2="84264"/>
                        <a14:backgroundMark x1="12660" y1="80711" x2="19787" y2="80711"/>
                        <a14:backgroundMark x1="2128" y1="71320" x2="1809" y2="81091"/>
                        <a14:backgroundMark x1="1170" y1="71320" x2="3723" y2="71320"/>
                        <a14:backgroundMark x1="2128" y1="70178" x2="2128" y2="70178"/>
                        <a14:backgroundMark x1="1170" y1="70939" x2="1809" y2="70939"/>
                        <a14:backgroundMark x1="65319" y1="77665" x2="81702" y2="78807"/>
                        <a14:backgroundMark x1="83298" y1="80330" x2="88511" y2="89721"/>
                        <a14:backgroundMark x1="69574" y1="83503" x2="89468" y2="84264"/>
                        <a14:backgroundMark x1="76596" y1="75635" x2="94255" y2="75254"/>
                        <a14:backgroundMark x1="85213" y1="88579" x2="91064" y2="90609"/>
                        <a14:backgroundMark x1="84255" y1="95305" x2="90426" y2="95305"/>
                        <a14:backgroundMark x1="14255" y1="95685" x2="21702" y2="97208"/>
                        <a14:backgroundMark x1="14255" y1="93655" x2="25851" y2="88959"/>
                        <a14:backgroundMark x1="11702" y1="79569" x2="21064" y2="79569"/>
                        <a14:backgroundMark x1="33191" y1="80711" x2="39362" y2="80711"/>
                        <a14:backgroundMark x1="12340" y1="79569" x2="12340" y2="81980"/>
                        <a14:backgroundMark x1="9787" y1="92132" x2="14894" y2="92893"/>
                        <a14:backgroundMark x1="9149" y1="95305" x2="21702" y2="94543"/>
                        <a14:backgroundMark x1="24574" y1="91371" x2="21702" y2="92893"/>
                        <a14:backgroundMark x1="40319" y1="81091" x2="40957" y2="83503"/>
                        <a14:backgroundMark x1="30319" y1="79569" x2="31277" y2="81091"/>
                        <a14:backgroundMark x1="61170" y1="70939" x2="72766" y2="71701"/>
                        <a14:backgroundMark x1="74681" y1="73223" x2="81702" y2="88198"/>
                        <a14:backgroundMark x1="81702" y1="88198" x2="81702" y2="88198"/>
                        <a14:backgroundMark x1="73404" y1="71701" x2="83298" y2="76015"/>
                        <a14:backgroundMark x1="88830" y1="78426" x2="91702" y2="88579"/>
                        <a14:backgroundMark x1="83617" y1="99619" x2="91064" y2="99239"/>
                        <a14:backgroundMark x1="82979" y1="98477" x2="90106" y2="96447"/>
                        <a14:backgroundMark x1="84574" y1="98477" x2="92340" y2="94162"/>
                        <a14:backgroundMark x1="81702" y1="98477" x2="88511" y2="97970"/>
                        <a14:backgroundMark x1="86489" y1="90990" x2="94574" y2="97589"/>
                        <a14:backgroundMark x1="82979" y1="97589" x2="81064" y2="97589"/>
                        <a14:backgroundMark x1="80745" y1="97970" x2="84255" y2="97589"/>
                        <a14:backgroundMark x1="90106" y1="72462" x2="89787" y2="76396"/>
                        <a14:backgroundMark x1="89149" y1="72081" x2="88191" y2="79949"/>
                        <a14:backgroundMark x1="88191" y1="72081" x2="90745" y2="71701"/>
                        <a14:backgroundMark x1="87553" y1="71320" x2="90745" y2="71320"/>
                        <a14:backgroundMark x1="75000" y1="72081" x2="75000" y2="72081"/>
                        <a14:backgroundMark x1="73085" y1="70939" x2="76915" y2="71320"/>
                        <a14:backgroundMark x1="60851" y1="70178" x2="60851" y2="70178"/>
                        <a14:backgroundMark x1="60851" y1="71320" x2="60851" y2="71320"/>
                        <a14:backgroundMark x1="60851" y1="70939" x2="60851" y2="70939"/>
                        <a14:backgroundMark x1="60532" y1="70178" x2="62766" y2="71320"/>
                        <a14:backgroundMark x1="59894" y1="70939" x2="61809" y2="70939"/>
                        <a14:backgroundMark x1="59894" y1="70939" x2="61809" y2="70939"/>
                        <a14:backgroundMark x1="59894" y1="70558" x2="62128" y2="70178"/>
                        <a14:backgroundMark x1="60213" y1="70939" x2="60851" y2="74112"/>
                        <a14:backgroundMark x1="59894" y1="70178" x2="59894" y2="72462"/>
                        <a14:backgroundMark x1="87553" y1="70305" x2="89149" y2="70051"/>
                        <a14:backgroundMark x1="88830" y1="70051" x2="87660" y2="70051"/>
                        <a14:backgroundMark x1="1064" y1="70051" x2="1915" y2="70431"/>
                        <a14:backgroundMark x1="76478" y1="90228" x2="76915" y2="92386"/>
                        <a14:backgroundMark x1="76170" y1="88706" x2="76478" y2="902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0911" y="2351902"/>
            <a:ext cx="3155053" cy="257907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740C7D04-A36B-4F93-836B-F443B5C7CA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8366" y="6415533"/>
            <a:ext cx="762813" cy="76281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FB016E20-5C69-4FF1-85CB-E6AEBE4C8C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7549" y="6272024"/>
            <a:ext cx="1236134" cy="1236134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19931DDC-00EE-4CCE-BD0E-D2444D3EDF7D}"/>
              </a:ext>
            </a:extLst>
          </p:cNvPr>
          <p:cNvSpPr txBox="1"/>
          <p:nvPr/>
        </p:nvSpPr>
        <p:spPr>
          <a:xfrm>
            <a:off x="3466214" y="258218"/>
            <a:ext cx="3553936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it-IT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="" xmlns:a16="http://schemas.microsoft.com/office/drawing/2014/main" id="{57F4AEB7-79C4-433F-BE61-4B85AE811165}"/>
              </a:ext>
            </a:extLst>
          </p:cNvPr>
          <p:cNvSpPr txBox="1"/>
          <p:nvPr/>
        </p:nvSpPr>
        <p:spPr>
          <a:xfrm>
            <a:off x="2158653" y="5310582"/>
            <a:ext cx="62530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LO SPORTELLO TELEMATICO è ATTIVO</a:t>
            </a:r>
          </a:p>
          <a:p>
            <a:pPr algn="ctr"/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7 GIORNI SU 7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24 ORE SU 24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!</a:t>
            </a:r>
            <a:endParaRPr lang="it-IT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="" xmlns:a16="http://schemas.microsoft.com/office/drawing/2014/main" id="{773498DE-19DB-43C4-B10F-C38A8D5D0985}"/>
              </a:ext>
            </a:extLst>
          </p:cNvPr>
          <p:cNvSpPr txBox="1"/>
          <p:nvPr/>
        </p:nvSpPr>
        <p:spPr>
          <a:xfrm>
            <a:off x="3664234" y="944337"/>
            <a:ext cx="35421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="" xmlns:a16="http://schemas.microsoft.com/office/drawing/2014/main" id="{C69715F8-70A9-4D94-805D-147EC2306236}"/>
              </a:ext>
            </a:extLst>
          </p:cNvPr>
          <p:cNvSpPr txBox="1"/>
          <p:nvPr/>
        </p:nvSpPr>
        <p:spPr>
          <a:xfrm>
            <a:off x="3622535" y="1187970"/>
            <a:ext cx="3328719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it-IT" sz="1200" b="1" dirty="0">
                <a:solidFill>
                  <a:schemeClr val="accent1">
                    <a:lumMod val="50000"/>
                  </a:schemeClr>
                </a:solidFill>
              </a:rPr>
              <a:t>Lo sportello telematico avvicina ancora di più il cittadino alla Pubblica Amministrazione!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="" xmlns:a16="http://schemas.microsoft.com/office/drawing/2014/main" id="{8DB357A0-82D1-4F89-81EA-EB2826A17AC1}"/>
              </a:ext>
            </a:extLst>
          </p:cNvPr>
          <p:cNvSpPr txBox="1"/>
          <p:nvPr/>
        </p:nvSpPr>
        <p:spPr>
          <a:xfrm>
            <a:off x="2798954" y="629370"/>
            <a:ext cx="5058966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700" b="1" cap="all" dirty="0">
                <a:solidFill>
                  <a:schemeClr val="accent1">
                    <a:lumMod val="75000"/>
                  </a:schemeClr>
                </a:solidFill>
              </a:rPr>
              <a:t>SCOPRI LO SPORTELLO TELEMATICO</a:t>
            </a:r>
            <a:endParaRPr lang="it-IT" sz="17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947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2476</TotalTime>
  <Words>284</Words>
  <Application>Microsoft Office PowerPoint</Application>
  <PresentationFormat>Personalizzato</PresentationFormat>
  <Paragraphs>59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Andrea Pignatta</cp:lastModifiedBy>
  <cp:revision>70</cp:revision>
  <cp:lastPrinted>2021-03-02T15:25:41Z</cp:lastPrinted>
  <dcterms:created xsi:type="dcterms:W3CDTF">2021-03-02T11:18:48Z</dcterms:created>
  <dcterms:modified xsi:type="dcterms:W3CDTF">2022-05-05T06:12:27Z</dcterms:modified>
</cp:coreProperties>
</file>